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roxima Nova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Django - это мощный веб-фреймворк для разработки серверных приложений на языке Python, созданный для обеспечения быстрой и безопасной разработки. Изначально разработанный для обработки большого количества данных на новостных сайтах, Django завоевал популярность благодаря высокой эффективности и масштабируемости. </a:t>
            </a:r>
          </a:p>
          <a:p>
            <a:endParaRPr/>
          </a:p>
          <a:p>
            <a:r>
              <a:t>Одной из ключевых характеристик Django является его скорость разработки: разработчики могут начать проект практически сразу, используя встроенные шаблоны и возможности. Например, система ORM позволяет работать с базами данных без написания SQL-кода, а встроенная панель администратора делает управление приложением гораздо проще. Кроме того, с точки зрения безопасности, Django предлагает автоматические защиты от распространённых уязвимостей, что важно для защиты данных пользователей.</a:t>
            </a:r>
          </a:p>
          <a:p>
            <a:endParaRPr/>
          </a:p>
          <a:p>
            <a:r>
              <a:t>По своей природе Django также масштабируем, и может обрабатывать большие объемы данных, что делает его подходящим для крупных веб-приложений и корпоративных систем.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Развертывание Django-приложений включает в себя выбор хостинга, настройку окружения и оптимизацию работы базы данных. Существуют различные платформы, такие как Heroku и AWS, которые поддерживают Django и предлагают простые решения для масштабируемого развертывания.</a:t>
            </a:r>
          </a:p>
          <a:p>
            <a:endParaRPr/>
          </a:p>
          <a:p>
            <a:r>
              <a:t>Для конфиденциальности данных в Django используются переменные окружения, что позволяет защитить такие данные, как ключи API и пароли. Кроме того, важно перейти на продакшн-базу данных, такую как PostgreSQL, которая предлагает лучшие возможности для обработки больших данных.</a:t>
            </a:r>
          </a:p>
          <a:p>
            <a:endParaRPr/>
          </a:p>
          <a:p>
            <a:r>
              <a:t>Эти шаги позволяют обеспечить стабильную работу приложения в продакшне, делая развертывание безопасным и управляемым процессом.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Фреймворк Django является отличным выбором для разработки современных веб-приложений. Благодаря высокой скорости разработки, встроенным функциям безопасности и масштабируемости, он позволяет решать разнообразные задачи, от создания прототипов до поддержки крупных производственных проектов.</a:t>
            </a:r>
          </a:p>
          <a:p>
            <a:endParaRPr/>
          </a:p>
          <a:p>
            <a:r>
              <a:t>Встроенные защитные механизмы делают Django безопасным для обработки конфиденциальных данных, что особенно важно в приложениях для бизнеса. Благодаря активному сообществу и богатой документации новые пользователи могут быстро освоить фреймворк и находить поддержку при возникновении вопросов.</a:t>
            </a:r>
          </a:p>
          <a:p>
            <a:endParaRPr/>
          </a:p>
          <a:p>
            <a:r>
              <a:t>Использование Django позволяет сократить время разработки и обеспечивать высокое качество продуктов, что делает его одним из лидеров среди веб-фреймворков на Python.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На этапе установки и первоначальной настройки Django важно убедиться, что все инструменты для разработки на Python готовы. Django устанавливается через пакетный менеджер pip, что обеспечивает быстрый доступ к библиотеке и её зависимостям.</a:t>
            </a:r>
          </a:p>
          <a:p>
            <a:endParaRPr/>
          </a:p>
          <a:p>
            <a:r>
              <a:t>После установки, используя команду 'django-admin startproject', мы создаём базовую структуру проекта, включающую такие важные файлы, как settings.py, где настраиваются параметры проекта, urls.py для маршрутизации запросов, и manage.py для управления проектом. Эти файлы формируют основу, позволяя добавить нужные компоненты и начать разработку приложения.</a:t>
            </a:r>
          </a:p>
          <a:p>
            <a:endParaRPr/>
          </a:p>
          <a:p>
            <a:r>
              <a:t>Эти шаги обеспечивают начальную настройку и организацию кода, после чего разработка становится более удобной и упрощенной, благодаря стандартной структуре и инструментам фреймворка Django.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Основные концепции Django включают в себя модели, вьюшки и шаблоны, что позволяет эффективно организовывать код и логику работы веб-приложения. </a:t>
            </a:r>
          </a:p>
          <a:p>
            <a:endParaRPr/>
          </a:p>
          <a:p>
            <a:r>
              <a:t>Модели, являющиеся ядром логики, описывают структуры данных и их связи в базе, обеспечивая единую точку управления данными через ORM. Используя вьюшки, можно определять логику ответа на запросы, например, получение и обработку информации из базы данных. Шаблоны отвечают за генерацию HTML, позволяя легко интегрировать данные в макеты страниц.</a:t>
            </a:r>
          </a:p>
          <a:p>
            <a:endParaRPr/>
          </a:p>
          <a:p>
            <a:r>
              <a:t>Этот подход позволяет создавать и поддерживать масштабируемые и модульные приложения, эффективно распределяя функции и логику по отдельным компонентам.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Django ORM предоставляет удобный способ работы с базой данных, абстрагируя SQL и позволяя выполнять сложные запросы с использованием Python. Важный этап настройки заключается в указании типа базы данных и данных для подключения в settings.py.</a:t>
            </a:r>
          </a:p>
          <a:p>
            <a:endParaRPr/>
          </a:p>
          <a:p>
            <a:r>
              <a:t>После настройки мы создаём модели, которые формируют основу для базы данных, где каждая модель — это Python-класс, представляющий таблицу. ORM Django позволяет нам выполнять различные SQL-операции — от создания записей до их удаления — напрямую на уровне кода, что упрощает взаимодействие с данными.</a:t>
            </a:r>
          </a:p>
          <a:p>
            <a:endParaRPr/>
          </a:p>
          <a:p>
            <a:r>
              <a:t>Кроме того, использование миграций позволяет синхронизировать изменения моделей с базой данных, обеспечивая интеграцию и гибкость в процессе разработки.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Django REST Framework (DRF) позволяет быстро создать REST API, что делает приложение совместимым с внешними сервисами и фронтендом на JavaScript. Установка DRF через pip требует минимальной настройки, достаточно добавить 'rest_framework' в INSTALLED_APPS в settings.py.</a:t>
            </a:r>
          </a:p>
          <a:p>
            <a:endParaRPr/>
          </a:p>
          <a:p>
            <a:r>
              <a:t>Для создания API необходимо создать сериализаторы, которые управляют преобразованием данных моделей в JSON, что позволяет легко передавать данные между клиентом и сервером. Далее создаются эндпоинты, которые определяют, как API будет обрабатывать запросы, такие как GET, POST, PUT и DELETE, обеспечивая доступ к данным через URL.</a:t>
            </a:r>
          </a:p>
          <a:p>
            <a:endParaRPr/>
          </a:p>
          <a:p>
            <a:r>
              <a:t>DRF предлагает много полезных инструментов, таких как валидация и аутентификация, что позволяет эффективно создавать и защищать API.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Формы в Django позволяют удобно обрабатывать данные, полученные от пользователей, обеспечивая удобный способ управления пользовательским вводом. Django Forms предоставляет множество готовых классов и полей, что упрощает создание HTML-форм.</a:t>
            </a:r>
          </a:p>
          <a:p>
            <a:endParaRPr/>
          </a:p>
          <a:p>
            <a:r>
              <a:t>Процесс валидации помогает проверять правильность введенных данных: например, требовать обязательные поля или проверять формат email-адресов. Валидация проходит автоматически при вызове встроенных методов и позволяет минимизировать ошибки.</a:t>
            </a:r>
          </a:p>
          <a:p>
            <a:endParaRPr/>
          </a:p>
          <a:p>
            <a:r>
              <a:t>Когда данные валидны, обработка POST-запросов даёт возможность сохранить данные в базу или отправить ответ пользователю, делая взаимодействие с формами удобным и безопасным.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Django предоставляет встроенные инструменты для работы с пользователями, включая аутентификацию и авторизацию. Пользователи могут регистрироваться и создавать профили с уникальными настройками. Django также поддерживает систему аутентификации, которая позволяет использовать безопасные методы логина и регистрации.</a:t>
            </a:r>
          </a:p>
          <a:p>
            <a:endParaRPr/>
          </a:p>
          <a:p>
            <a:r>
              <a:t>Система авторизации в Django позволяет администратору назначать права и роли, что помогает ограничить доступ к конфиденциальным данным. Это делается через встроенные группы и модели прав доступа, которые могут быть легко настроены для конкретных задач, что делает Django подходящим для сложных приложений с разделением доступа.</a:t>
            </a:r>
          </a:p>
          <a:p>
            <a:endParaRPr/>
          </a:p>
          <a:p>
            <a:r>
              <a:t>Такой подход к управлению пользователями и правами делает Django отличным выбором для проектов, где важна безопасность и конфиденциальность данных.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Django поддерживает гибкую систему работы с медиафайлами, включая изображения, документы и видео. При настройке проекта необходимо указать пути для хранения медиафайлов, что делается через MEDIA_URL и MEDIA_ROOT в файле settings.py.</a:t>
            </a:r>
          </a:p>
          <a:p>
            <a:endParaRPr/>
          </a:p>
          <a:p>
            <a:r>
              <a:t>Для загрузки файлов можно создавать формы и использовать модели, в которых отдельные поля представляют загружаемые файлы, такие как изображения. Django обеспечивает простую интеграцию с фронтендом, позволяя выводить загруженные файлы на страницы с помощью шаблонов.</a:t>
            </a:r>
          </a:p>
          <a:p>
            <a:endParaRPr/>
          </a:p>
          <a:p>
            <a:r>
              <a:t>В крупных проектах может потребоваться использование сторонних сервисов, таких как Amazon S3, для масштабируемого хранения медиа. Это позволяет обеспечить безопасность и удобство управления файлами.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В Django предусмотрены встроенные инструменты для тестирования и отладки, которые позволяют поддерживать высокое качество кода и облегчить процесс поиска ошибок. Основным видом тестирования являются юнит-тесты, которые проверяют отдельные блоки кода на правильность их работы, что особенно полезно для проверки бизнес-логики.</a:t>
            </a:r>
          </a:p>
          <a:p>
            <a:endParaRPr/>
          </a:p>
          <a:p>
            <a:r>
              <a:t>Для отладки часто используется встроенная библиотека pdb и сторонний инструмент Django Debug Toolbar, которые помогают отследить ошибки и производительность. Эти инструменты выводят детальные логи и позволяют оценить, насколько оптимально работает приложение.</a:t>
            </a:r>
          </a:p>
          <a:p>
            <a:endParaRPr/>
          </a:p>
          <a:p>
            <a:r>
              <a:t>Также важно тестировать функциональность интерфейса и API, особенно для веб-приложений, где взаимодействие с пользователями и сторонними сервисами требует постоянной проверки корректности работы.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2"/>
          </p:nvPr>
        </p:nvSpPr>
        <p:spPr>
          <a:xfrm>
            <a:off x="387975" y="789025"/>
            <a:ext cx="8520600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TITLE_AND_BODY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hasCustomPrompt="1"/>
          </p:nvPr>
        </p:nvSpPr>
        <p:spPr>
          <a:xfrm>
            <a:off x="311700" y="0"/>
            <a:ext cx="8520600" cy="712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/>
              <a:t>Agenda</a:t>
            </a:r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94734"/>
            <a:ext cx="8520600" cy="3850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832297" y="4863993"/>
            <a:ext cx="311411" cy="192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4"/>
                </a:solidFill>
              </a:defRPr>
            </a:lvl1pPr>
            <a:lvl2pPr lvl="1" rtl="0">
              <a:buNone/>
              <a:defRPr>
                <a:solidFill>
                  <a:schemeClr val="accent4"/>
                </a:solidFill>
              </a:defRPr>
            </a:lvl2pPr>
            <a:lvl3pPr lvl="2" rtl="0">
              <a:buNone/>
              <a:defRPr>
                <a:solidFill>
                  <a:schemeClr val="accent4"/>
                </a:solidFill>
              </a:defRPr>
            </a:lvl3pPr>
            <a:lvl4pPr lvl="3" rtl="0">
              <a:buNone/>
              <a:defRPr>
                <a:solidFill>
                  <a:schemeClr val="accent4"/>
                </a:solidFill>
              </a:defRPr>
            </a:lvl4pPr>
            <a:lvl5pPr lvl="4" rtl="0">
              <a:buNone/>
              <a:defRPr>
                <a:solidFill>
                  <a:schemeClr val="accent4"/>
                </a:solidFill>
              </a:defRPr>
            </a:lvl5pPr>
            <a:lvl6pPr lvl="5" rtl="0">
              <a:buNone/>
              <a:defRPr>
                <a:solidFill>
                  <a:schemeClr val="accent4"/>
                </a:solidFill>
              </a:defRPr>
            </a:lvl6pPr>
            <a:lvl7pPr lvl="6" rtl="0">
              <a:buNone/>
              <a:defRPr>
                <a:solidFill>
                  <a:schemeClr val="accent4"/>
                </a:solidFill>
              </a:defRPr>
            </a:lvl7pPr>
            <a:lvl8pPr lvl="7" rtl="0">
              <a:buNone/>
              <a:defRPr>
                <a:solidFill>
                  <a:schemeClr val="accent4"/>
                </a:solidFill>
              </a:defRPr>
            </a:lvl8pPr>
            <a:lvl9pPr lvl="8" rtl="0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D296A4F-FF01-A06E-7AAA-3D203B6399A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1699" y="712926"/>
            <a:ext cx="8520599" cy="481810"/>
          </a:xfrm>
        </p:spPr>
        <p:txBody>
          <a:bodyPr t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3"/>
          </p:nvPr>
        </p:nvSpPr>
        <p:spPr>
          <a:xfrm>
            <a:off x="386975" y="8640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4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algn="r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3"/>
          </p:nvPr>
        </p:nvSpPr>
        <p:spPr>
          <a:xfrm>
            <a:off x="386975" y="787800"/>
            <a:ext cx="83682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4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algn="r" rtl="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r" rtl="0"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r" rtl="0"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4"/>
                </a:solidFill>
              </a:defRPr>
            </a:lvl1pPr>
            <a:lvl2pPr lvl="1" rtl="0">
              <a:buNone/>
              <a:defRPr>
                <a:solidFill>
                  <a:schemeClr val="accent4"/>
                </a:solidFill>
              </a:defRPr>
            </a:lvl2pPr>
            <a:lvl3pPr lvl="2" rtl="0">
              <a:buNone/>
              <a:defRPr>
                <a:solidFill>
                  <a:schemeClr val="accent4"/>
                </a:solidFill>
              </a:defRPr>
            </a:lvl3pPr>
            <a:lvl4pPr lvl="3" rtl="0">
              <a:buNone/>
              <a:defRPr>
                <a:solidFill>
                  <a:schemeClr val="accent4"/>
                </a:solidFill>
              </a:defRPr>
            </a:lvl4pPr>
            <a:lvl5pPr lvl="4" rtl="0">
              <a:buNone/>
              <a:defRPr>
                <a:solidFill>
                  <a:schemeClr val="accent4"/>
                </a:solidFill>
              </a:defRPr>
            </a:lvl5pPr>
            <a:lvl6pPr lvl="5" rtl="0">
              <a:buNone/>
              <a:defRPr>
                <a:solidFill>
                  <a:schemeClr val="accent4"/>
                </a:solidFill>
              </a:defRPr>
            </a:lvl6pPr>
            <a:lvl7pPr lvl="6" rtl="0">
              <a:buNone/>
              <a:defRPr>
                <a:solidFill>
                  <a:schemeClr val="accent4"/>
                </a:solidFill>
              </a:defRPr>
            </a:lvl7pPr>
            <a:lvl8pPr lvl="7" rtl="0">
              <a:buNone/>
              <a:defRPr>
                <a:solidFill>
                  <a:schemeClr val="accent4"/>
                </a:solidFill>
              </a:defRPr>
            </a:lvl8pPr>
            <a:lvl9pPr lvl="8" rtl="0">
              <a:buNone/>
              <a:defRPr>
                <a:solidFill>
                  <a:schemeClr val="accent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83A8-6C42-4D74-947B-87188FF9D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1" y="623147"/>
            <a:ext cx="8245162" cy="216746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Лекция 8 (разработка </a:t>
            </a:r>
            <a:r>
              <a:rPr lang="en-US" dirty="0">
                <a:solidFill>
                  <a:srgbClr val="FFC000"/>
                </a:solidFill>
              </a:rPr>
              <a:t>web </a:t>
            </a:r>
            <a:r>
              <a:rPr lang="kk-KZ" dirty="0">
                <a:solidFill>
                  <a:srgbClr val="FFC000"/>
                </a:solidFill>
              </a:rPr>
              <a:t>приложения на </a:t>
            </a:r>
            <a:r>
              <a:rPr lang="en-US" dirty="0">
                <a:solidFill>
                  <a:srgbClr val="FFC000"/>
                </a:solidFill>
              </a:rPr>
              <a:t>Django</a:t>
            </a:r>
            <a:r>
              <a:rPr lang="ru-RU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C3CC41-CF8C-4A01-8A24-43ED7C678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93" y="3344783"/>
            <a:ext cx="8335574" cy="915643"/>
          </a:xfrm>
        </p:spPr>
        <p:txBody>
          <a:bodyPr/>
          <a:lstStyle/>
          <a:p>
            <a:pPr algn="r"/>
            <a:r>
              <a:rPr lang="en-US" sz="1200" dirty="0">
                <a:solidFill>
                  <a:srgbClr val="0DEEF3"/>
                </a:solidFill>
              </a:rPr>
              <a:t>PhD, </a:t>
            </a:r>
            <a:r>
              <a:rPr lang="kk-KZ" sz="1200" dirty="0">
                <a:solidFill>
                  <a:srgbClr val="0DEEF3"/>
                </a:solidFill>
              </a:rPr>
              <a:t>кафедра информационные системы</a:t>
            </a:r>
          </a:p>
          <a:p>
            <a:pPr algn="r"/>
            <a:r>
              <a:rPr lang="kk-KZ" sz="1200" dirty="0">
                <a:solidFill>
                  <a:srgbClr val="FEE602"/>
                </a:solidFill>
              </a:rPr>
              <a:t>Карюкин В</a:t>
            </a:r>
            <a:r>
              <a:rPr lang="ru-RU" sz="1200" dirty="0">
                <a:solidFill>
                  <a:srgbClr val="FEE602"/>
                </a:solidFill>
              </a:rPr>
              <a:t>.И.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38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Тестирование и отладка приложения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Подходы к тестированию в Django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4edtfph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Юнит-тесты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Создание модульных тестов для проверки логики и корректности кода.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4ejrb86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Инструменты отладки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Использование инструментов, таких как pdb и Django Debug Toolbar для анализа ошибок.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3x32gfn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Тестирование функционала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Проверка функциональности API и форм через тестирование интерфейса.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Развертывание Django приложения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Основные подходы и настройка окружения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8600" y="1508670"/>
            <a:ext cx="4190999" cy="2140743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Выбор хостинга: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Поддерживаемые платформы: Heroku, DigitalOcean, Amazon AWS для удобного развертывания.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Настройка окружения: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Использование переменных окружения для безопасности и конфиденциальности.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Настройка базы данных: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Перенос базы данных в PostgreSQL или MySQL для продакшн окружений.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2" name="Picture 11" descr="tmp9r1pjdr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08670"/>
            <a:ext cx="419099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 b="0" i="0">
                <a:solidFill>
                  <a:srgbClr val="616161"/>
                </a:solidFill>
                <a:latin typeface="Proxima Nova"/>
              </a:rPr>
              <a:t>Photo by Blake Connally on Unsplash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Заключение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Ключевые выводы и рекомендации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8600" y="1508670"/>
            <a:ext cx="4190999" cy="2346424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Эффективность разработки: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Django позволяет быстро создавать надёжные и масштабируемые приложения с минимальным количеством кода.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Безопасность: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Django предлагает встроенные механизмы защиты, что делает его надёжным для обработки конфиденциальных данных.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Сообщество и ресурсы: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Сильное сообщество и обширная документация позволяют быстро освоить фреймворк и находить решения.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2" name="Picture 11" descr="tmp7azfaz1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08670"/>
            <a:ext cx="419099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 b="0" i="0">
                <a:solidFill>
                  <a:srgbClr val="616161"/>
                </a:solidFill>
                <a:latin typeface="Proxima Nova"/>
              </a:rPr>
              <a:t>Photo by Peter Gombos on Unsplash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Введение в Django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Основные особенности и преимущества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8600" y="1508670"/>
            <a:ext cx="4190999" cy="2552104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Высокая скорость разработки: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Django позволяет быстро разрабатывать и внедрять веб-приложения благодаря встроенным инструментам и готовым шаблонам.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Безопасность: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Django обеспечивает высокий уровень безопасности, включая защиту от SQL-инъекций, XSS и CSRF.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Масштабируемость: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Фреймворк легко адаптируется для работы с большими объемами данных и высоким трафиком.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2" name="Picture 11" descr="tmpmsvm2y8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08670"/>
            <a:ext cx="419099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 b="0" i="0">
                <a:solidFill>
                  <a:srgbClr val="616161"/>
                </a:solidFill>
                <a:latin typeface="Proxima Nova"/>
              </a:rPr>
              <a:t>Photo by Nate Grant on Unsplash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Основы установки и настройки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Создание и структура проекта в Django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mkffi85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Установка Django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Установка через пакетный менеджер pip с использованием команды 'pip install django'.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5l421w7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Создание проекта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Создание нового проекта с командой 'django-admin startproject', которая создает базовую структуру.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e99juoj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Файлы и структура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Основные файлы: manage.py, settings.py, urls.py и wsgi.py для настройки и управления проектом.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Основные концепции Django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Модели, вьюшки и шаблоны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8600" y="1508670"/>
            <a:ext cx="4190999" cy="2346424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Модели (Models):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Определяют структуру данных и взаимосвязи для базы данных, поддерживая связь объектов и реляционных таблиц.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Вьюшки (Views):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Определяют логику отображения данных и отвечают за обработку запросов и формирование ответов.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Шаблоны (Templates):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Содержат HTML-код и позволяют динамически формировать страницы, отображая данные из моделей.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2" name="Picture 11" descr="tmpe4qz4hw_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08670"/>
            <a:ext cx="419099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 b="0" i="0">
                <a:solidFill>
                  <a:srgbClr val="616161"/>
                </a:solidFill>
                <a:latin typeface="Proxima Nova"/>
              </a:rPr>
              <a:t>Photo by Fernando Hernandez on Unsplash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Работа с базой данных в Django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Настройка и работа с 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s8ylvjg_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Настройка базы данных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Подключение к базе данных в файле settings.py, поддержка PostgreSQL, MySQL и других баз.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tw5631r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ORM Django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Работа с базой данных через модели, позволяя выполнять SQL-операции на уровне Python-кода.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dwkvx47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Миграции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Синхронизация моделей с базой данных с помощью миграций, создаваемых командами manage.py.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Создание API с Django REST Framework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Основы работы с API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cbfxib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Установка и настройка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Django REST Framework (DRF) устанавливается через pip и подключается к проекту в settings.py.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tw5631r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Создание сериализаторов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Сериализаторы преобразуют данные моделей в JSON для работы с API.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cmg0v_i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Создание эндпоинтов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Эндпоинты определяют маршруты и логику обработки запросов, что делает данные доступными через REST API.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Обработка форм и валидация данных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Ввод пользовательских данных в Django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rr5w0x4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Создание форм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Django Forms позволяет создавать формы для ввода и обработки данных, поддерживая HTML-формат.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416w9xw_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Валидация данных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Валидация обеспечивает корректный ввод данных пользователями, используя встроенные методы Django.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4856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jzdmxs2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Обработка форм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Методы обработки POST-запросов в Django помогают принимать и сохранять данные в базу.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Аутентификация и авторизация в Django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Настройка пользователей и прав доступа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86868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1508670"/>
            <a:ext cx="26923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42235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2" name="Picture 11" descr="tmpcw648o6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0" y="150867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Создание пользователей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Django поддерживает регистрацию и управление профилями пользователей.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5700" y="1508670"/>
            <a:ext cx="2692449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19451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17" name="Picture 16" descr="tmplcb7zou_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51" y="1508670"/>
            <a:ext cx="304800" cy="30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25700" y="1965870"/>
            <a:ext cx="2692449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Аутентификация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Встроенные механизмы аутентификации, поддерживающие логин и регистрацию.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2950" y="1508670"/>
            <a:ext cx="2692300" cy="12799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endParaRPr/>
          </a:p>
        </p:txBody>
      </p:sp>
      <p:pic>
        <p:nvPicPr>
          <p:cNvPr id="22" name="Picture 21" descr="tmp8_sxik8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700" y="1508670"/>
            <a:ext cx="304800" cy="304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22950" y="1965870"/>
            <a:ext cx="2692300" cy="205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300" b="1" i="0">
                <a:solidFill>
                  <a:srgbClr val="616161"/>
                </a:solidFill>
                <a:latin typeface="Proxima Nova"/>
              </a:rPr>
              <a:t>Авторизация</a:t>
            </a:r>
          </a:p>
          <a:p>
            <a:pPr algn="ctr">
              <a:spcAft>
                <a:spcPts val="1200"/>
              </a:spcAft>
            </a:pPr>
            <a:r>
              <a:rPr sz="1300" b="0" i="0">
                <a:solidFill>
                  <a:srgbClr val="616161"/>
                </a:solidFill>
                <a:latin typeface="Proxima Nova"/>
              </a:rPr>
              <a:t>Настройка прав доступа для обеспечения безопасности данных.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Работа с медиафайлами в Django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t>Загрузка и хранение файлов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300" b="0" i="0">
                <a:solidFill>
                  <a:srgbClr val="616161"/>
                </a:solidFill>
                <a:latin typeface="Proxima Nova"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28600" y="1508670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286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8600" y="1508670"/>
            <a:ext cx="4190999" cy="1935063"/>
          </a:xfrm>
          <a:prstGeom prst="rect">
            <a:avLst/>
          </a:prstGeom>
          <a:noFill/>
          <a:ln>
            <a:noFill/>
          </a:ln>
        </p:spPr>
        <p:txBody>
          <a:bodyPr wrap="square" lIns="190500" tIns="0" rIns="0" bIns="190500" anchor="t">
            <a:spAutoFit/>
          </a:bodyPr>
          <a:lstStyle/>
          <a:p>
            <a:pPr marL="228600" indent="-91440" algn="l">
              <a:spcBef>
                <a:spcPts val="0"/>
              </a:spcBef>
              <a:spcAft>
                <a:spcPts val="80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Настройки для медиа: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Определение путей для хранения загружаемых файлов и их отображения.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Загрузка изображений: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Создание форм и моделей для загрузки и отображения изображений.</a:t>
            </a:r>
          </a:p>
          <a:p>
            <a:pPr marL="228600" lvl="1" indent="-9144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sz="1300" b="1" i="0">
                <a:solidFill>
                  <a:srgbClr val="616161"/>
                </a:solidFill>
                <a:latin typeface="Proxima Nova"/>
              </a:rPr>
              <a:t>Хранение и управление файлами:</a:t>
            </a:r>
            <a:r>
              <a:rPr sz="1300" b="0" i="0">
                <a:solidFill>
                  <a:srgbClr val="616161"/>
                </a:solidFill>
                <a:latin typeface="Proxima Nova"/>
              </a:rPr>
              <a:t> Использование моделей и сторонних сервисов для эффективного хранения медиа.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1508670"/>
            <a:ext cx="4190999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24400" y="1508670"/>
            <a:ext cx="4190999" cy="2362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endParaRPr/>
          </a:p>
        </p:txBody>
      </p:sp>
      <p:pic>
        <p:nvPicPr>
          <p:cNvPr id="12" name="Picture 11" descr="tmpmsvm2y8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08670"/>
            <a:ext cx="4190999" cy="2362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spcAft>
                <a:spcPts val="1200"/>
              </a:spcAft>
            </a:pPr>
            <a:r>
              <a:rPr sz="900" b="0" i="0">
                <a:solidFill>
                  <a:srgbClr val="616161"/>
                </a:solidFill>
                <a:latin typeface="Proxima Nova"/>
              </a:rPr>
              <a:t>Photo by Nate Grant on Unsplash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63D297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1846</Words>
  <Application>Microsoft Office PowerPoint</Application>
  <PresentationFormat>Экран (16:9)</PresentationFormat>
  <Paragraphs>136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Proxima Nova</vt:lpstr>
      <vt:lpstr>Spearmint</vt:lpstr>
      <vt:lpstr>Лекция 8 (разработка web приложения на Django)</vt:lpstr>
      <vt:lpstr>Введение в Django</vt:lpstr>
      <vt:lpstr>Основы установки и настройки</vt:lpstr>
      <vt:lpstr>Основные концепции Django</vt:lpstr>
      <vt:lpstr>Работа с базой данных в Django</vt:lpstr>
      <vt:lpstr>Создание API с Django REST Framework</vt:lpstr>
      <vt:lpstr>Обработка форм и валидация данных</vt:lpstr>
      <vt:lpstr>Аутентификация и авторизация в Django</vt:lpstr>
      <vt:lpstr>Работа с медиафайлами в Django</vt:lpstr>
      <vt:lpstr>Тестирование и отладка приложения</vt:lpstr>
      <vt:lpstr>Развертывание Django приложения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8 (разработка web приложения на Django)</dc:title>
  <cp:lastModifiedBy>Владислав Карюкин</cp:lastModifiedBy>
  <cp:revision>4</cp:revision>
  <dcterms:modified xsi:type="dcterms:W3CDTF">2024-10-29T20:00:40Z</dcterms:modified>
</cp:coreProperties>
</file>